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85" autoAdjust="0"/>
    <p:restoredTop sz="54233" autoAdjust="0"/>
  </p:normalViewPr>
  <p:slideViewPr>
    <p:cSldViewPr snapToGrid="0">
      <p:cViewPr>
        <p:scale>
          <a:sx n="79" d="100"/>
          <a:sy n="79" d="100"/>
        </p:scale>
        <p:origin x="-365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CBF7C8D-0782-4716-AAE9-BA016F6407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47673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4831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552FAC-FF35-41F0-B579-1CF35C3C27C1}" type="datetimeFigureOut">
              <a:rPr lang="en-US"/>
              <a:pPr>
                <a:defRPr/>
              </a:pPr>
              <a:t>3/4/2018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649166E-E747-4D86-87B4-3CDDB583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6032-0E8B-44C0-AEB4-3602686F6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EF573-8C5E-4640-9FCB-FD049A9C4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878C2-B954-426B-99A9-C0134FB20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565845-1DC9-4323-98FF-B51E0CA06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2795A-0AEB-409D-AAC7-B9B87349A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60D670-B362-43E7-A594-7675AB399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D77AD4-09AA-44BD-9DF0-291DDA45B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DD47-B452-4771-A625-B96301B41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81A8B3-37CA-48C9-B357-772F205EC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02E8FC1-ADC2-4EED-BF04-051C33EF0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C4ACDC4-72D7-46CF-B4CC-F08C53A1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2" r:id="rId2"/>
    <p:sldLayoutId id="2147483997" r:id="rId3"/>
    <p:sldLayoutId id="2147483998" r:id="rId4"/>
    <p:sldLayoutId id="2147483999" r:id="rId5"/>
    <p:sldLayoutId id="2147484000" r:id="rId6"/>
    <p:sldLayoutId id="2147483993" r:id="rId7"/>
    <p:sldLayoutId id="2147484001" r:id="rId8"/>
    <p:sldLayoutId id="2147484002" r:id="rId9"/>
    <p:sldLayoutId id="2147483994" r:id="rId10"/>
    <p:sldLayoutId id="21474839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58027239"/>
              </p:ext>
            </p:extLst>
          </p:nvPr>
        </p:nvGraphicFramePr>
        <p:xfrm>
          <a:off x="127000" y="122238"/>
          <a:ext cx="8902700" cy="945933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3778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 half year 2017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Painted Post, New York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(Shoulder Strain – Slip, Trip and Fall)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96329818"/>
              </p:ext>
            </p:extLst>
          </p:nvPr>
        </p:nvGraphicFramePr>
        <p:xfrm>
          <a:off x="123825" y="1145256"/>
          <a:ext cx="8911891" cy="4730749"/>
        </p:xfrm>
        <a:graphic>
          <a:graphicData uri="http://schemas.openxmlformats.org/drawingml/2006/table">
            <a:tbl>
              <a:tblPr/>
              <a:tblGrid>
                <a:gridCol w="4508800"/>
                <a:gridCol w="4403091"/>
              </a:tblGrid>
              <a:tr h="362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5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An employee was working on a unit in Shop 22 Assembly.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The employee stepped off the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frame onto a step ladder and lost his balance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falling against the skid. 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As a result, he dislocated his left shoulder.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The Emergency Response Team was notified and treated the employee on site.  The employee was then transported to the hospital for further evaluation and treatment.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2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3014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/>
                        <a:t>Multi-level work areas </a:t>
                      </a:r>
                      <a:r>
                        <a:rPr lang="en-US" sz="1400" dirty="0" smtClean="0"/>
                        <a:t>present a risk of falling.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The </a:t>
                      </a:r>
                      <a:r>
                        <a:rPr lang="en-US" sz="1400" b="1" dirty="0" smtClean="0"/>
                        <a:t>work area was congested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/>
                        <a:t>Lack of situational awareness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 plant-wide Stand-Down was held to communicate the incident.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Open area around skid was covered with a platform.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Future skids with similar hazards to be built  with platforms from supplier.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 flow/area designation implementation project (with department and Process Innovation group) is currently underway.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Risk assessment (HIRA) was reviewed and revised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 reflect more control measures.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7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"/>
          <p:cNvGrpSpPr/>
          <p:nvPr/>
        </p:nvGrpSpPr>
        <p:grpSpPr>
          <a:xfrm>
            <a:off x="4613827" y="1203156"/>
            <a:ext cx="4067696" cy="2447488"/>
            <a:chOff x="4320728" y="1586267"/>
            <a:chExt cx="4067696" cy="268829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2200" y="1586267"/>
              <a:ext cx="2016224" cy="2688299"/>
            </a:xfrm>
            <a:prstGeom prst="rect">
              <a:avLst/>
            </a:prstGeom>
          </p:spPr>
        </p:pic>
        <p:sp>
          <p:nvSpPr>
            <p:cNvPr id="6" name="Oval 5"/>
            <p:cNvSpPr/>
            <p:nvPr/>
          </p:nvSpPr>
          <p:spPr bwMode="auto">
            <a:xfrm>
              <a:off x="7668344" y="3242452"/>
              <a:ext cx="720080" cy="36004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wrap="square" lIns="108000" tIns="54000" rIns="108000" bIns="54000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Font typeface="Wingdings" charset="0"/>
                <a:buNone/>
              </a:pPr>
              <a:endParaRPr 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7369803" y="3733849"/>
              <a:ext cx="720080" cy="36004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wrap="square" lIns="108000" tIns="54000" rIns="108000" bIns="54000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Font typeface="Wingdings" charset="0"/>
                <a:buNone/>
              </a:pPr>
              <a:endParaRPr lang="en-US" b="1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>
              <a:off x="5868144" y="3143441"/>
              <a:ext cx="1795595" cy="234026"/>
            </a:xfrm>
            <a:prstGeom prst="straightConnector1">
              <a:avLst/>
            </a:prstGeom>
            <a:solidFill>
              <a:schemeClr val="tx2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5574208" y="3679843"/>
              <a:ext cx="1795595" cy="234026"/>
            </a:xfrm>
            <a:prstGeom prst="straightConnector1">
              <a:avLst/>
            </a:prstGeom>
            <a:solidFill>
              <a:schemeClr val="tx2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4751171" y="2935406"/>
              <a:ext cx="1080120" cy="3579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ct val="110000"/>
                </a:lnSpc>
                <a:spcBef>
                  <a:spcPts val="0"/>
                </a:spcBef>
              </a:pPr>
              <a:r>
                <a:rPr lang="en-US" sz="1100" dirty="0" smtClean="0">
                  <a:solidFill>
                    <a:srgbClr val="FF0000"/>
                  </a:solidFill>
                </a:rPr>
                <a:t>Where employee was working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20728" y="3589547"/>
              <a:ext cx="1224136" cy="1862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ct val="110000"/>
                </a:lnSpc>
                <a:spcBef>
                  <a:spcPts val="0"/>
                </a:spcBef>
              </a:pPr>
              <a:r>
                <a:rPr lang="en-US" sz="1100" dirty="0" smtClean="0">
                  <a:solidFill>
                    <a:srgbClr val="FF0000"/>
                  </a:solidFill>
                </a:rPr>
                <a:t>Point of impact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397843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198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2018-03-04T17:19:10Z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-1341343339</vt:i4>
  </property>
  <property fmtid="{D5CDD505-2E9C-101B-9397-08002B2CF9AE}" pid="3" name="_NewReviewCycle">
    <vt:lpwstr/>
  </property>
  <property fmtid="{D5CDD505-2E9C-101B-9397-08002B2CF9AE}" pid="4" name="_EmailSubject">
    <vt:lpwstr>ICAAMC - Health &amp; Safety Forum  - request to report HS&amp;E  Lost Time Incidents </vt:lpwstr>
  </property>
  <property fmtid="{D5CDD505-2E9C-101B-9397-08002B2CF9AE}" pid="5" name="_AuthorEmail">
    <vt:lpwstr>jean.edwards@siemens.com</vt:lpwstr>
  </property>
  <property fmtid="{D5CDD505-2E9C-101B-9397-08002B2CF9AE}" pid="6" name="_AuthorEmailDisplayName">
    <vt:lpwstr>Edwards, Jean (PG DR GO EHS STR)</vt:lpwstr>
  </property>
</Properties>
</file>